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9" r:id="rId2"/>
    <p:sldId id="260" r:id="rId3"/>
  </p:sldIdLst>
  <p:sldSz cx="6858000" cy="9144000" type="screen4x3"/>
  <p:notesSz cx="6858000" cy="9313863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FFF"/>
    <a:srgbClr val="FFEECD"/>
    <a:srgbClr val="FFCCCC"/>
    <a:srgbClr val="FF99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196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121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8967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161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397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808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775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91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13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950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74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339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1ED69-EBC7-42EC-8157-AB2E24D0B536}" type="datetimeFigureOut">
              <a:rPr lang="es-MX" smtClean="0"/>
              <a:t>20/09/2024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DEE1F-3D72-4838-B971-36E9069FA1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831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06" y="179512"/>
            <a:ext cx="6538187" cy="8717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133" y="471088"/>
            <a:ext cx="6537960" cy="803770"/>
          </a:xfrm>
        </p:spPr>
        <p:txBody>
          <a:bodyPr>
            <a:noAutofit/>
          </a:bodyPr>
          <a:lstStyle/>
          <a:p>
            <a:r>
              <a:rPr lang="es-ES" sz="2800" dirty="0" smtClean="0">
                <a:ln w="0"/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Nombre de la Escuela</a:t>
            </a:r>
            <a:r>
              <a:rPr lang="es-ES" sz="2800" dirty="0">
                <a:ln w="0"/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/>
            </a:r>
            <a:br>
              <a:rPr lang="es-ES" sz="2800" dirty="0">
                <a:ln w="0"/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</a:br>
            <a:r>
              <a:rPr lang="es-ES" sz="2800" dirty="0" smtClean="0">
                <a:ln w="0"/>
                <a:effectLst>
                  <a:glow rad="1270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«  « </a:t>
            </a:r>
            <a:endParaRPr lang="es-MX" sz="2800" dirty="0">
              <a:ln w="0"/>
              <a:effectLst>
                <a:glow rad="1270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 Black" panose="0208090404030B020404" pitchFamily="18" charset="0"/>
            </a:endParaRPr>
          </a:p>
        </p:txBody>
      </p:sp>
      <p:sp>
        <p:nvSpPr>
          <p:cNvPr id="37" name="Subtítulo 2"/>
          <p:cNvSpPr txBox="1">
            <a:spLocks/>
          </p:cNvSpPr>
          <p:nvPr/>
        </p:nvSpPr>
        <p:spPr>
          <a:xfrm>
            <a:off x="685800" y="1274858"/>
            <a:ext cx="5486400" cy="521548"/>
          </a:xfrm>
          <a:prstGeom prst="rect">
            <a:avLst/>
          </a:prstGeom>
        </p:spPr>
        <p:txBody>
          <a:bodyPr vert="horz" lIns="97536" tIns="48768" rIns="97536" bIns="48768" rtlCol="0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920" b="1" dirty="0">
                <a:ln/>
                <a:latin typeface="Cooper Black" panose="0208090404030B020404" pitchFamily="18" charset="0"/>
              </a:rPr>
              <a:t>C.C.T. </a:t>
            </a:r>
            <a:r>
              <a:rPr lang="es-ES" sz="1920" b="1" dirty="0" smtClean="0">
                <a:ln/>
                <a:latin typeface="Cooper Black" panose="0208090404030B020404" pitchFamily="18" charset="0"/>
              </a:rPr>
              <a:t>  TURNO</a:t>
            </a:r>
            <a:endParaRPr lang="es-MX" sz="1920" b="1" dirty="0">
              <a:ln/>
              <a:solidFill>
                <a:srgbClr val="FF0000"/>
              </a:solidFill>
              <a:latin typeface="Cooper Black" panose="0208090404030B020404" pitchFamily="18" charset="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xmlns="" id="{45707A26-29DE-C231-6F59-FB5CEACAC5C3}"/>
              </a:ext>
            </a:extLst>
          </p:cNvPr>
          <p:cNvSpPr txBox="1">
            <a:spLocks/>
          </p:cNvSpPr>
          <p:nvPr/>
        </p:nvSpPr>
        <p:spPr>
          <a:xfrm>
            <a:off x="2197143" y="3976608"/>
            <a:ext cx="2463714" cy="803771"/>
          </a:xfrm>
          <a:prstGeom prst="rect">
            <a:avLst/>
          </a:prstGeom>
          <a:noFill/>
        </p:spPr>
        <p:txBody>
          <a:bodyPr vert="horz" lIns="97536" tIns="48768" rIns="97536" bIns="48768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4800" b="1" dirty="0">
                <a:ln w="9525">
                  <a:solidFill>
                    <a:srgbClr val="CCFFFF"/>
                  </a:solidFill>
                  <a:prstDash val="solid"/>
                </a:ln>
                <a:solidFill>
                  <a:srgbClr val="FF0066"/>
                </a:solid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itchFamily="34" charset="0"/>
              </a:rPr>
              <a:t>1</a:t>
            </a:r>
            <a:r>
              <a:rPr lang="es-ES" sz="4800" b="1" dirty="0" smtClean="0">
                <a:ln w="9525">
                  <a:solidFill>
                    <a:srgbClr val="CCFFFF"/>
                  </a:solidFill>
                  <a:prstDash val="solid"/>
                </a:ln>
                <a:solidFill>
                  <a:srgbClr val="FF0066"/>
                </a:solid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itchFamily="34" charset="0"/>
              </a:rPr>
              <a:t>º   </a:t>
            </a:r>
            <a:r>
              <a:rPr lang="es-ES" sz="4800" b="1" dirty="0">
                <a:ln w="9525">
                  <a:solidFill>
                    <a:srgbClr val="CCFFFF"/>
                  </a:solidFill>
                  <a:prstDash val="solid"/>
                </a:ln>
                <a:solidFill>
                  <a:srgbClr val="FF0066"/>
                </a:solid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itchFamily="34" charset="0"/>
              </a:rPr>
              <a:t>“A”</a:t>
            </a:r>
            <a:endParaRPr lang="es-MX" sz="4800" b="1" dirty="0">
              <a:ln w="9525">
                <a:solidFill>
                  <a:srgbClr val="CCFFFF"/>
                </a:solidFill>
                <a:prstDash val="solid"/>
              </a:ln>
              <a:solidFill>
                <a:srgbClr val="FF0066"/>
              </a:solidFill>
              <a:effectLst>
                <a:glow rad="127000">
                  <a:schemeClr val="bg1"/>
                </a:glow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erlin Sans FB Demi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BB8C258B-0861-D3CE-6E06-F076B453A758}"/>
              </a:ext>
            </a:extLst>
          </p:cNvPr>
          <p:cNvSpPr/>
          <p:nvPr/>
        </p:nvSpPr>
        <p:spPr>
          <a:xfrm>
            <a:off x="1484784" y="1979712"/>
            <a:ext cx="438774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>
                <a:ln w="9525">
                  <a:solidFill>
                    <a:schemeClr val="bg1"/>
                  </a:solidFill>
                  <a:prstDash val="solid"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" pitchFamily="34" charset="0"/>
                <a:cs typeface="Aharoni" panose="02010803020104030203" pitchFamily="2" charset="-79"/>
              </a:rPr>
              <a:t>DIARIO </a:t>
            </a:r>
            <a:r>
              <a:rPr lang="es-ES" sz="6000" b="1" dirty="0" smtClean="0">
                <a:ln w="9525">
                  <a:solidFill>
                    <a:schemeClr val="bg1"/>
                  </a:solidFill>
                  <a:prstDash val="solid"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" pitchFamily="34" charset="0"/>
                <a:cs typeface="Aharoni" panose="02010803020104030203" pitchFamily="2" charset="-79"/>
              </a:rPr>
              <a:t>DE </a:t>
            </a:r>
            <a:endParaRPr lang="es-ES" sz="6000" b="1" dirty="0">
              <a:ln w="9525">
                <a:solidFill>
                  <a:schemeClr val="bg1"/>
                </a:solidFill>
                <a:prstDash val="solid"/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glow rad="127000">
                  <a:schemeClr val="bg1"/>
                </a:glow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Berlin Sans FB" pitchFamily="34" charset="0"/>
              <a:cs typeface="Aharoni" panose="02010803020104030203" pitchFamily="2" charset="-79"/>
            </a:endParaRPr>
          </a:p>
          <a:p>
            <a:pPr algn="ctr"/>
            <a:r>
              <a:rPr lang="es-ES" sz="6000" b="1" dirty="0">
                <a:ln w="9525">
                  <a:solidFill>
                    <a:schemeClr val="bg1"/>
                  </a:solidFill>
                  <a:prstDash val="solid"/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127000">
                    <a:schemeClr val="bg1"/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" pitchFamily="34" charset="0"/>
                <a:cs typeface="Aharoni" panose="02010803020104030203" pitchFamily="2" charset="-79"/>
              </a:rPr>
              <a:t>TRABAJO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4" r="19395"/>
          <a:stretch/>
        </p:blipFill>
        <p:spPr bwMode="auto">
          <a:xfrm>
            <a:off x="1238336" y="4858494"/>
            <a:ext cx="4623805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Subtítulo 2"/>
          <p:cNvSpPr txBox="1">
            <a:spLocks/>
          </p:cNvSpPr>
          <p:nvPr/>
        </p:nvSpPr>
        <p:spPr>
          <a:xfrm>
            <a:off x="1596011" y="7740352"/>
            <a:ext cx="3255360" cy="803770"/>
          </a:xfrm>
          <a:prstGeom prst="rect">
            <a:avLst/>
          </a:prstGeom>
        </p:spPr>
        <p:txBody>
          <a:bodyPr vert="horz" lIns="97536" tIns="48768" rIns="97536" bIns="48768" rtlCol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27000">
                    <a:schemeClr val="bg1"/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oper Black" panose="0208090404030B020404" pitchFamily="18" charset="0"/>
              </a:rPr>
              <a:t>DOCENTE: </a:t>
            </a:r>
          </a:p>
        </p:txBody>
      </p:sp>
    </p:spTree>
    <p:extLst>
      <p:ext uri="{BB962C8B-B14F-4D97-AF65-F5344CB8AC3E}">
        <p14:creationId xmlns:p14="http://schemas.microsoft.com/office/powerpoint/2010/main" val="272077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388" y="-108520"/>
            <a:ext cx="6962776" cy="9363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ítulo 1"/>
          <p:cNvSpPr txBox="1">
            <a:spLocks/>
          </p:cNvSpPr>
          <p:nvPr/>
        </p:nvSpPr>
        <p:spPr>
          <a:xfrm>
            <a:off x="260648" y="281252"/>
            <a:ext cx="1266648" cy="338061"/>
          </a:xfrm>
          <a:prstGeom prst="rect">
            <a:avLst/>
          </a:prstGeom>
        </p:spPr>
        <p:txBody>
          <a:bodyPr vert="horz" lIns="97536" tIns="48768" rIns="97536" bIns="4876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MX" sz="1050" b="1" dirty="0"/>
              <a:t> </a:t>
            </a:r>
            <a:r>
              <a:rPr lang="es-MX" sz="1200" b="1" dirty="0">
                <a:latin typeface="Century Gothic" pitchFamily="34" charset="0"/>
              </a:rPr>
              <a:t>PROYECTO </a:t>
            </a:r>
          </a:p>
        </p:txBody>
      </p:sp>
      <p:graphicFrame>
        <p:nvGraphicFramePr>
          <p:cNvPr id="11" name="Tabla 11">
            <a:extLst>
              <a:ext uri="{FF2B5EF4-FFF2-40B4-BE49-F238E27FC236}">
                <a16:creationId xmlns:a16="http://schemas.microsoft.com/office/drawing/2014/main" xmlns="" id="{42250519-9F97-45E8-8F37-2119CF463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751176"/>
              </p:ext>
            </p:extLst>
          </p:nvPr>
        </p:nvGraphicFramePr>
        <p:xfrm>
          <a:off x="86634" y="820019"/>
          <a:ext cx="6621530" cy="743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4635">
                  <a:extLst>
                    <a:ext uri="{9D8B030D-6E8A-4147-A177-3AD203B41FA5}">
                      <a16:colId xmlns:a16="http://schemas.microsoft.com/office/drawing/2014/main" xmlns="" val="938991408"/>
                    </a:ext>
                  </a:extLst>
                </a:gridCol>
                <a:gridCol w="1279753">
                  <a:extLst>
                    <a:ext uri="{9D8B030D-6E8A-4147-A177-3AD203B41FA5}">
                      <a16:colId xmlns:a16="http://schemas.microsoft.com/office/drawing/2014/main" xmlns="" val="1698949967"/>
                    </a:ext>
                  </a:extLst>
                </a:gridCol>
                <a:gridCol w="1231274">
                  <a:extLst>
                    <a:ext uri="{9D8B030D-6E8A-4147-A177-3AD203B41FA5}">
                      <a16:colId xmlns:a16="http://schemas.microsoft.com/office/drawing/2014/main" xmlns="" val="4212487736"/>
                    </a:ext>
                  </a:extLst>
                </a:gridCol>
                <a:gridCol w="1316806">
                  <a:extLst>
                    <a:ext uri="{9D8B030D-6E8A-4147-A177-3AD203B41FA5}">
                      <a16:colId xmlns:a16="http://schemas.microsoft.com/office/drawing/2014/main" xmlns="" val="864663629"/>
                    </a:ext>
                  </a:extLst>
                </a:gridCol>
                <a:gridCol w="799846">
                  <a:extLst>
                    <a:ext uri="{9D8B030D-6E8A-4147-A177-3AD203B41FA5}">
                      <a16:colId xmlns:a16="http://schemas.microsoft.com/office/drawing/2014/main" xmlns="" val="135269759"/>
                    </a:ext>
                  </a:extLst>
                </a:gridCol>
                <a:gridCol w="1009216">
                  <a:extLst>
                    <a:ext uri="{9D8B030D-6E8A-4147-A177-3AD203B41FA5}">
                      <a16:colId xmlns:a16="http://schemas.microsoft.com/office/drawing/2014/main" xmlns="" val="2990940681"/>
                    </a:ext>
                  </a:extLst>
                </a:gridCol>
              </a:tblGrid>
              <a:tr h="168916">
                <a:tc gridSpan="6">
                  <a:txBody>
                    <a:bodyPr/>
                    <a:lstStyle/>
                    <a:p>
                      <a:pPr algn="ctr"/>
                      <a:r>
                        <a:rPr lang="es-MX" sz="1050" b="1" dirty="0">
                          <a:solidFill>
                            <a:schemeClr val="tx1"/>
                          </a:solidFill>
                          <a:latin typeface="Century Gothic" pitchFamily="34" charset="0"/>
                          <a:cs typeface="Calibri" panose="020F0502020204030204" pitchFamily="34" charset="0"/>
                        </a:rPr>
                        <a:t>CAMPOS FORMATIVOS</a:t>
                      </a:r>
                      <a:endParaRPr lang="es-ES" sz="1050" dirty="0">
                        <a:solidFill>
                          <a:schemeClr val="tx1"/>
                        </a:solidFill>
                        <a:latin typeface="Century Gothic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000" dirty="0">
                        <a:solidFill>
                          <a:srgbClr val="FF33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000" dirty="0">
                        <a:solidFill>
                          <a:srgbClr val="FF33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 sz="1000" dirty="0">
                        <a:solidFill>
                          <a:srgbClr val="FF33CC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80931853"/>
                  </a:ext>
                </a:extLst>
              </a:tr>
              <a:tr h="304735">
                <a:tc>
                  <a:txBody>
                    <a:bodyPr/>
                    <a:lstStyle/>
                    <a:p>
                      <a:pPr marL="171450" indent="-171450" algn="ctr">
                        <a:buFont typeface="Calibri" panose="020F0502020204030204" pitchFamily="34" charset="0"/>
                        <a:buChar char="⃝"/>
                      </a:pPr>
                      <a:r>
                        <a:rPr lang="es-MX" sz="900" b="1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LENGUAJES</a:t>
                      </a:r>
                      <a:endParaRPr lang="es-ES" sz="900" b="1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Courier New" panose="02070309020205020404" pitchFamily="49" charset="0"/>
                        <a:buChar char="o"/>
                      </a:pPr>
                      <a:r>
                        <a:rPr lang="es-MX" sz="850" b="1" dirty="0">
                          <a:solidFill>
                            <a:srgbClr val="00B05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SABERES Y PENSAMIENTO CIENTÍFICO </a:t>
                      </a:r>
                      <a:endParaRPr lang="es-ES" sz="850" b="1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Calibri" panose="020F0502020204030204" pitchFamily="34" charset="0"/>
                        <a:buChar char="⃝"/>
                      </a:pPr>
                      <a:r>
                        <a:rPr lang="es-MX" sz="800" b="1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ÉTICA, NATURALEZA Y SOCIEDAD </a:t>
                      </a:r>
                      <a:endParaRPr lang="es-ES" sz="800" b="1" dirty="0">
                        <a:solidFill>
                          <a:srgbClr val="0070C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Calibri" panose="020F0502020204030204" pitchFamily="34" charset="0"/>
                        <a:buChar char="⃝"/>
                      </a:pPr>
                      <a:r>
                        <a:rPr lang="es-MX" sz="800" b="1" dirty="0">
                          <a:solidFill>
                            <a:srgbClr val="7030A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LO HUMANO Y LO COMUNITARIO</a:t>
                      </a:r>
                      <a:endParaRPr lang="es-ES" sz="800" b="1" dirty="0">
                        <a:solidFill>
                          <a:srgbClr val="7030A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Calibri" panose="020F0502020204030204" pitchFamily="34" charset="0"/>
                        <a:buChar char="⃝"/>
                      </a:pPr>
                      <a:r>
                        <a:rPr lang="es-MX" sz="800" b="1" dirty="0" smtClean="0">
                          <a:solidFill>
                            <a:srgbClr val="FF33CC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INGLÉS</a:t>
                      </a:r>
                      <a:r>
                        <a:rPr lang="es-MX" sz="800" b="1" dirty="0" smtClean="0">
                          <a:solidFill>
                            <a:srgbClr val="7030A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s-MX" sz="800" b="1" dirty="0">
                        <a:solidFill>
                          <a:srgbClr val="7030A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Calibri" panose="020F0502020204030204" pitchFamily="34" charset="0"/>
                        <a:buChar char="⃝"/>
                      </a:pPr>
                      <a:r>
                        <a:rPr lang="es-MX" sz="8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IGUALDAD DE </a:t>
                      </a:r>
                      <a:r>
                        <a:rPr lang="es-MX" sz="800" b="1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GÉNERO </a:t>
                      </a:r>
                      <a:endParaRPr lang="es-MX" sz="800" b="1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7536" marR="97536" marT="48768" marB="48768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19840315"/>
                  </a:ext>
                </a:extLst>
              </a:tr>
            </a:tbl>
          </a:graphicData>
        </a:graphic>
      </p:graphicFrame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xmlns="" id="{8F5596B3-4991-663B-21A1-C3F29FD26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199" y="4800144"/>
            <a:ext cx="6234008" cy="1178560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>
                <a:solidFill>
                  <a:srgbClr val="7030A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                                   </a:t>
            </a:r>
            <a:r>
              <a:rPr lang="es-ES" sz="900" b="1" dirty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SUCESOS SORPRENDENTES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badi" panose="020B0604020104020204" pitchFamily="34" charset="0"/>
              <a:buChar char="□"/>
            </a:pPr>
            <a:r>
              <a:rPr lang="es-ES" sz="1173" dirty="0">
                <a:solidFill>
                  <a:srgbClr val="0070C0"/>
                </a:solidFill>
                <a:latin typeface="Century Gothic" pitchFamily="34" charset="0"/>
              </a:rPr>
              <a:t>Accidente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badi" panose="020B0604020104020204" pitchFamily="34" charset="0"/>
              <a:buChar char="□"/>
            </a:pPr>
            <a:r>
              <a:rPr lang="es-ES" sz="1173" dirty="0">
                <a:solidFill>
                  <a:srgbClr val="00B050"/>
                </a:solidFill>
                <a:latin typeface="Century Gothic" pitchFamily="34" charset="0"/>
              </a:rPr>
              <a:t>Distractor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badi" panose="020B0604020104020204" pitchFamily="34" charset="0"/>
              <a:buChar char="□"/>
            </a:pPr>
            <a:r>
              <a:rPr lang="es-ES" sz="1173" dirty="0">
                <a:solidFill>
                  <a:schemeClr val="accent4">
                    <a:lumMod val="75000"/>
                  </a:schemeClr>
                </a:solidFill>
                <a:latin typeface="Century Gothic" pitchFamily="34" charset="0"/>
              </a:rPr>
              <a:t>Situación de interés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badi" panose="020B0604020104020204" pitchFamily="34" charset="0"/>
              <a:buChar char="□"/>
            </a:pPr>
            <a:r>
              <a:rPr lang="es-ES" sz="1173" dirty="0">
                <a:solidFill>
                  <a:srgbClr val="FF6600"/>
                </a:solidFill>
                <a:latin typeface="Century Gothic" pitchFamily="34" charset="0"/>
              </a:rPr>
              <a:t>Conducta o acción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badi" panose="020B0604020104020204" pitchFamily="34" charset="0"/>
              <a:buChar char="□"/>
            </a:pPr>
            <a:r>
              <a:rPr lang="es-ES" sz="1173" dirty="0">
                <a:solidFill>
                  <a:srgbClr val="FF0000"/>
                </a:solidFill>
                <a:latin typeface="Century Gothic" pitchFamily="34" charset="0"/>
              </a:rPr>
              <a:t>Otro</a:t>
            </a:r>
            <a:r>
              <a:rPr lang="es-ES" sz="1173" dirty="0" smtClean="0">
                <a:solidFill>
                  <a:srgbClr val="FF0000"/>
                </a:solidFill>
                <a:latin typeface="Century Gothic" pitchFamily="34" charset="0"/>
              </a:rPr>
              <a:t>___________</a:t>
            </a:r>
            <a:r>
              <a:rPr lang="es-ES" sz="1173" dirty="0" smtClean="0">
                <a:solidFill>
                  <a:srgbClr val="FF0000"/>
                </a:solidFill>
                <a:latin typeface="Abadi" panose="020B0604020104020204" pitchFamily="34" charset="0"/>
              </a:rPr>
              <a:t>___</a:t>
            </a:r>
            <a:endParaRPr lang="es-ES" sz="1173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sp>
        <p:nvSpPr>
          <p:cNvPr id="30" name="Marcador de contenido 12">
            <a:extLst>
              <a:ext uri="{FF2B5EF4-FFF2-40B4-BE49-F238E27FC236}">
                <a16:creationId xmlns:a16="http://schemas.microsoft.com/office/drawing/2014/main" xmlns="" id="{A9769F8F-F91F-8911-5563-DC6DD6A1C348}"/>
              </a:ext>
            </a:extLst>
          </p:cNvPr>
          <p:cNvSpPr txBox="1">
            <a:spLocks/>
          </p:cNvSpPr>
          <p:nvPr/>
        </p:nvSpPr>
        <p:spPr>
          <a:xfrm>
            <a:off x="500472" y="6156687"/>
            <a:ext cx="2727521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Reacciones y opiniones de los niños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4F9AA1A9-6513-A2F4-0B28-5722E10F491A}"/>
              </a:ext>
            </a:extLst>
          </p:cNvPr>
          <p:cNvSpPr txBox="1">
            <a:spLocks/>
          </p:cNvSpPr>
          <p:nvPr/>
        </p:nvSpPr>
        <p:spPr>
          <a:xfrm>
            <a:off x="3912447" y="136873"/>
            <a:ext cx="2445081" cy="267416"/>
          </a:xfrm>
          <a:prstGeom prst="rect">
            <a:avLst/>
          </a:prstGeom>
        </p:spPr>
        <p:txBody>
          <a:bodyPr vert="horz" lIns="97536" tIns="48768" rIns="97536" bIns="4876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100" b="1" dirty="0"/>
              <a:t>Fecha: ____ / _____ / _________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BC826E08-2CE3-1447-3F03-7251A6ED87B8}"/>
              </a:ext>
            </a:extLst>
          </p:cNvPr>
          <p:cNvSpPr txBox="1">
            <a:spLocks/>
          </p:cNvSpPr>
          <p:nvPr/>
        </p:nvSpPr>
        <p:spPr>
          <a:xfrm>
            <a:off x="1413490" y="400893"/>
            <a:ext cx="4829655" cy="252838"/>
          </a:xfrm>
          <a:prstGeom prst="rect">
            <a:avLst/>
          </a:prstGeom>
        </p:spPr>
        <p:txBody>
          <a:bodyPr vert="horz" lIns="97536" tIns="48768" rIns="97536" bIns="4876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1173" b="1" dirty="0" smtClean="0"/>
              <a:t>________________________________________________________       </a:t>
            </a:r>
            <a:endParaRPr lang="es-MX" sz="1173" b="1" dirty="0"/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xmlns="" id="{3ED0A620-65EB-DADF-17B9-3A885D8BA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281181"/>
              </p:ext>
            </p:extLst>
          </p:nvPr>
        </p:nvGraphicFramePr>
        <p:xfrm>
          <a:off x="300137" y="1596320"/>
          <a:ext cx="6194524" cy="2311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452">
                  <a:extLst>
                    <a:ext uri="{9D8B030D-6E8A-4147-A177-3AD203B41FA5}">
                      <a16:colId xmlns:a16="http://schemas.microsoft.com/office/drawing/2014/main" xmlns="" val="1187204682"/>
                    </a:ext>
                  </a:extLst>
                </a:gridCol>
                <a:gridCol w="2320077">
                  <a:extLst>
                    <a:ext uri="{9D8B030D-6E8A-4147-A177-3AD203B41FA5}">
                      <a16:colId xmlns:a16="http://schemas.microsoft.com/office/drawing/2014/main" xmlns="" val="4118329904"/>
                    </a:ext>
                  </a:extLst>
                </a:gridCol>
                <a:gridCol w="1196788">
                  <a:extLst>
                    <a:ext uri="{9D8B030D-6E8A-4147-A177-3AD203B41FA5}">
                      <a16:colId xmlns:a16="http://schemas.microsoft.com/office/drawing/2014/main" xmlns="" val="841567373"/>
                    </a:ext>
                  </a:extLst>
                </a:gridCol>
                <a:gridCol w="1053207">
                  <a:extLst>
                    <a:ext uri="{9D8B030D-6E8A-4147-A177-3AD203B41FA5}">
                      <a16:colId xmlns:a16="http://schemas.microsoft.com/office/drawing/2014/main" xmlns="" val="2921306927"/>
                    </a:ext>
                  </a:extLst>
                </a:gridCol>
              </a:tblGrid>
              <a:tr h="345425">
                <a:tc>
                  <a:txBody>
                    <a:bodyPr/>
                    <a:lstStyle/>
                    <a:p>
                      <a:pPr algn="ctr"/>
                      <a:r>
                        <a:rPr lang="es-MX" sz="1000" b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Procesos de desarrollo de aprendizaje</a:t>
                      </a:r>
                      <a:endParaRPr lang="es-ES" sz="1000" b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FFEECD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MX" dirty="0">
                        <a:latin typeface="Century Gothic" pitchFamily="34" charset="0"/>
                      </a:endParaRPr>
                    </a:p>
                    <a:p>
                      <a:endParaRPr lang="es-MX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2447607"/>
                  </a:ext>
                </a:extLst>
              </a:tr>
              <a:tr h="21257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>
                          <a:latin typeface="Century Gothic" pitchFamily="34" charset="0"/>
                        </a:rPr>
                        <a:t>Nivel de desempeño </a:t>
                      </a:r>
                      <a:endParaRPr lang="es-ES" sz="1000" dirty="0">
                        <a:latin typeface="Century Gothic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>
                          <a:latin typeface="Century Gothic" pitchFamily="34" charset="0"/>
                        </a:rPr>
                        <a:t>Logrado</a:t>
                      </a:r>
                      <a:endParaRPr lang="es-ES" sz="1000" dirty="0"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>
                          <a:latin typeface="Century Gothic" pitchFamily="34" charset="0"/>
                        </a:rPr>
                        <a:t>En proceso </a:t>
                      </a:r>
                      <a:endParaRPr lang="es-ES" dirty="0"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>
                          <a:latin typeface="Century Gothic" pitchFamily="34" charset="0"/>
                        </a:rPr>
                        <a:t>Requiere apoyo </a:t>
                      </a:r>
                      <a:endParaRPr lang="es-ES" sz="1000" dirty="0">
                        <a:latin typeface="Century Gothic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97407722"/>
                  </a:ext>
                </a:extLst>
              </a:tr>
              <a:tr h="1411909">
                <a:tc>
                  <a:txBody>
                    <a:bodyPr/>
                    <a:lstStyle/>
                    <a:p>
                      <a:pPr algn="ctr"/>
                      <a:endParaRPr lang="es-MX" sz="1200" dirty="0">
                        <a:latin typeface="Century Gothic" pitchFamily="34" charset="0"/>
                      </a:endParaRPr>
                    </a:p>
                    <a:p>
                      <a:pPr algn="ctr"/>
                      <a:endParaRPr lang="es-MX" sz="1200" b="1" dirty="0">
                        <a:latin typeface="Century Gothic" pitchFamily="34" charset="0"/>
                      </a:endParaRPr>
                    </a:p>
                    <a:p>
                      <a:pPr algn="ctr"/>
                      <a:r>
                        <a:rPr lang="es-MX" sz="1200" b="1" dirty="0">
                          <a:latin typeface="Century Gothic" pitchFamily="34" charset="0"/>
                        </a:rPr>
                        <a:t>Alumnos y</a:t>
                      </a:r>
                    </a:p>
                    <a:p>
                      <a:pPr algn="ctr"/>
                      <a:r>
                        <a:rPr lang="es-MX" sz="1200" b="1" dirty="0">
                          <a:latin typeface="Century Gothic" pitchFamily="34" charset="0"/>
                        </a:rPr>
                        <a:t> Alumnas </a:t>
                      </a:r>
                    </a:p>
                    <a:p>
                      <a:pPr algn="ctr"/>
                      <a:endParaRPr lang="es-ES" sz="1200" dirty="0">
                        <a:latin typeface="Century Gothic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solidFill>
                      <a:srgbClr val="E1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atin typeface="Century Gothic" pitchFamily="34" charset="0"/>
                      </a:endParaRPr>
                    </a:p>
                    <a:p>
                      <a:endParaRPr lang="es-ES" dirty="0">
                        <a:latin typeface="Century Gothic" pitchFamily="34" charset="0"/>
                      </a:endParaRPr>
                    </a:p>
                    <a:p>
                      <a:endParaRPr lang="es-ES" dirty="0">
                        <a:latin typeface="Century Gothic" pitchFamily="34" charset="0"/>
                      </a:endParaRPr>
                    </a:p>
                    <a:p>
                      <a:endParaRPr lang="es-ES" dirty="0">
                        <a:latin typeface="Century Gothic" pitchFamily="34" charset="0"/>
                      </a:endParaRPr>
                    </a:p>
                    <a:p>
                      <a:endParaRPr lang="es-ES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030A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86ED4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05874307"/>
                  </a:ext>
                </a:extLst>
              </a:tr>
            </a:tbl>
          </a:graphicData>
        </a:graphic>
      </p:graphicFrame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A0CA7E8B-8933-CC67-5953-CFB584D6E7A0}"/>
              </a:ext>
            </a:extLst>
          </p:cNvPr>
          <p:cNvSpPr/>
          <p:nvPr/>
        </p:nvSpPr>
        <p:spPr>
          <a:xfrm>
            <a:off x="2185460" y="5051190"/>
            <a:ext cx="4394747" cy="927514"/>
          </a:xfrm>
          <a:prstGeom prst="rect">
            <a:avLst/>
          </a:prstGeom>
          <a:noFill/>
          <a:ln>
            <a:solidFill>
              <a:srgbClr val="5EE4DE"/>
            </a:solidFill>
            <a:prstDash val="lgDashDot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Marcador de contenido 12">
            <a:extLst>
              <a:ext uri="{FF2B5EF4-FFF2-40B4-BE49-F238E27FC236}">
                <a16:creationId xmlns:a16="http://schemas.microsoft.com/office/drawing/2014/main" xmlns="" id="{F4EAA296-E9E9-C0EA-F446-15E0458ECAEA}"/>
              </a:ext>
            </a:extLst>
          </p:cNvPr>
          <p:cNvSpPr txBox="1">
            <a:spLocks/>
          </p:cNvSpPr>
          <p:nvPr/>
        </p:nvSpPr>
        <p:spPr>
          <a:xfrm>
            <a:off x="112758" y="6495151"/>
            <a:ext cx="1431347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0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¿Qué dicen o explican?</a:t>
            </a:r>
          </a:p>
        </p:txBody>
      </p:sp>
      <p:sp>
        <p:nvSpPr>
          <p:cNvPr id="22" name="Marcador de contenido 12">
            <a:extLst>
              <a:ext uri="{FF2B5EF4-FFF2-40B4-BE49-F238E27FC236}">
                <a16:creationId xmlns:a16="http://schemas.microsoft.com/office/drawing/2014/main" xmlns="" id="{70F2E857-49A4-6E92-FBA8-DC06F3FC31BE}"/>
              </a:ext>
            </a:extLst>
          </p:cNvPr>
          <p:cNvSpPr txBox="1">
            <a:spLocks/>
          </p:cNvSpPr>
          <p:nvPr/>
        </p:nvSpPr>
        <p:spPr>
          <a:xfrm>
            <a:off x="76659" y="7121012"/>
            <a:ext cx="2128205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¿Qué hacen y cómo participan?</a:t>
            </a:r>
          </a:p>
        </p:txBody>
      </p:sp>
      <p:sp>
        <p:nvSpPr>
          <p:cNvPr id="23" name="Marcador de contenido 12">
            <a:extLst>
              <a:ext uri="{FF2B5EF4-FFF2-40B4-BE49-F238E27FC236}">
                <a16:creationId xmlns:a16="http://schemas.microsoft.com/office/drawing/2014/main" xmlns="" id="{D2D61142-3F17-E650-8685-6B7A472A9647}"/>
              </a:ext>
            </a:extLst>
          </p:cNvPr>
          <p:cNvSpPr txBox="1">
            <a:spLocks/>
          </p:cNvSpPr>
          <p:nvPr/>
        </p:nvSpPr>
        <p:spPr>
          <a:xfrm>
            <a:off x="53407" y="8309813"/>
            <a:ext cx="2727521" cy="214874"/>
          </a:xfrm>
          <a:prstGeom prst="rect">
            <a:avLst/>
          </a:prstGeom>
        </p:spPr>
        <p:txBody>
          <a:bodyPr vert="horz" lIns="97536" tIns="48768" rIns="97536" bIns="48768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1000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¿Se les dificulto o fue sencilla su realización ? </a:t>
            </a:r>
            <a:endParaRPr lang="es-ES" sz="1000" b="1" dirty="0">
              <a:solidFill>
                <a:srgbClr val="FF33CC"/>
              </a:solidFill>
              <a:latin typeface="Century Gothic" pitchFamily="34" charset="0"/>
              <a:ea typeface="Batang" panose="02030600000101010101" pitchFamily="18" charset="-127"/>
            </a:endParaRPr>
          </a:p>
        </p:txBody>
      </p:sp>
      <p:sp>
        <p:nvSpPr>
          <p:cNvPr id="24" name="Marcador de contenido 12">
            <a:extLst>
              <a:ext uri="{FF2B5EF4-FFF2-40B4-BE49-F238E27FC236}">
                <a16:creationId xmlns:a16="http://schemas.microsoft.com/office/drawing/2014/main" xmlns="" id="{3FA42FDA-6E33-3788-7E2C-55238152B9A6}"/>
              </a:ext>
            </a:extLst>
          </p:cNvPr>
          <p:cNvSpPr txBox="1">
            <a:spLocks/>
          </p:cNvSpPr>
          <p:nvPr/>
        </p:nvSpPr>
        <p:spPr>
          <a:xfrm>
            <a:off x="-27384" y="7717832"/>
            <a:ext cx="2380138" cy="157256"/>
          </a:xfrm>
          <a:prstGeom prst="rect">
            <a:avLst/>
          </a:prstGeom>
        </p:spPr>
        <p:txBody>
          <a:bodyPr vert="horz" lIns="97536" tIns="48768" rIns="97536" bIns="48768" rtlCol="0">
            <a:normAutofit fontScale="2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3600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¿Cómo se sintieron en la actividad</a:t>
            </a:r>
            <a:r>
              <a:rPr lang="es-ES" sz="1173" b="1" dirty="0">
                <a:solidFill>
                  <a:srgbClr val="FF33CC"/>
                </a:solidFill>
                <a:latin typeface="Century Gothic" pitchFamily="34" charset="0"/>
                <a:ea typeface="Batang" panose="02030600000101010101" pitchFamily="18" charset="-127"/>
              </a:rPr>
              <a:t>?</a:t>
            </a:r>
          </a:p>
        </p:txBody>
      </p:sp>
      <p:sp>
        <p:nvSpPr>
          <p:cNvPr id="25" name="Marcador de contenido 12">
            <a:extLst>
              <a:ext uri="{FF2B5EF4-FFF2-40B4-BE49-F238E27FC236}">
                <a16:creationId xmlns:a16="http://schemas.microsoft.com/office/drawing/2014/main" xmlns="" id="{3C4FA362-C9AD-EA69-DC8F-8A0A66E48D9D}"/>
              </a:ext>
            </a:extLst>
          </p:cNvPr>
          <p:cNvSpPr txBox="1">
            <a:spLocks/>
          </p:cNvSpPr>
          <p:nvPr/>
        </p:nvSpPr>
        <p:spPr>
          <a:xfrm>
            <a:off x="3912447" y="6176916"/>
            <a:ext cx="2727521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0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 smtClean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Valoración general de la jornada (Autoevaluación)</a:t>
            </a:r>
            <a:endParaRPr lang="es-ES" sz="1173" b="1" dirty="0">
              <a:solidFill>
                <a:srgbClr val="7030A0"/>
              </a:solidFill>
              <a:latin typeface="Century Gothic" pitchFamily="34" charset="0"/>
              <a:ea typeface="Batang" panose="02030600000101010101" pitchFamily="18" charset="-127"/>
            </a:endParaRPr>
          </a:p>
        </p:txBody>
      </p:sp>
      <p:sp>
        <p:nvSpPr>
          <p:cNvPr id="31" name="Marcador de contenido 12">
            <a:extLst>
              <a:ext uri="{FF2B5EF4-FFF2-40B4-BE49-F238E27FC236}">
                <a16:creationId xmlns:a16="http://schemas.microsoft.com/office/drawing/2014/main" xmlns="" id="{417F4B56-3C9B-5458-0642-A32A5A27B747}"/>
              </a:ext>
            </a:extLst>
          </p:cNvPr>
          <p:cNvSpPr txBox="1">
            <a:spLocks/>
          </p:cNvSpPr>
          <p:nvPr/>
        </p:nvSpPr>
        <p:spPr>
          <a:xfrm>
            <a:off x="3301151" y="6489297"/>
            <a:ext cx="1431347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¿Cómo lo hice?</a:t>
            </a:r>
          </a:p>
        </p:txBody>
      </p:sp>
      <p:sp>
        <p:nvSpPr>
          <p:cNvPr id="32" name="Marcador de contenido 12">
            <a:extLst>
              <a:ext uri="{FF2B5EF4-FFF2-40B4-BE49-F238E27FC236}">
                <a16:creationId xmlns:a16="http://schemas.microsoft.com/office/drawing/2014/main" xmlns="" id="{7A76CF9A-3BD3-2A99-8B5E-673E4886E5B8}"/>
              </a:ext>
            </a:extLst>
          </p:cNvPr>
          <p:cNvSpPr txBox="1">
            <a:spLocks/>
          </p:cNvSpPr>
          <p:nvPr/>
        </p:nvSpPr>
        <p:spPr>
          <a:xfrm>
            <a:off x="3497898" y="7128474"/>
            <a:ext cx="2469201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70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7030A0"/>
                </a:solidFill>
                <a:latin typeface="Book Antiqua" panose="02040602050305030304" pitchFamily="18" charset="0"/>
                <a:ea typeface="Batang" panose="02030600000101010101" pitchFamily="18" charset="-127"/>
              </a:rPr>
              <a:t>¿</a:t>
            </a:r>
            <a:r>
              <a:rPr lang="es-ES" sz="1173" b="1" dirty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Me falto hacer algo que no debo olvidar?</a:t>
            </a:r>
          </a:p>
        </p:txBody>
      </p:sp>
      <p:sp>
        <p:nvSpPr>
          <p:cNvPr id="33" name="Marcador de contenido 12">
            <a:extLst>
              <a:ext uri="{FF2B5EF4-FFF2-40B4-BE49-F238E27FC236}">
                <a16:creationId xmlns:a16="http://schemas.microsoft.com/office/drawing/2014/main" xmlns="" id="{1E2EB7F2-AECA-7ED3-329E-DB4084915716}"/>
              </a:ext>
            </a:extLst>
          </p:cNvPr>
          <p:cNvSpPr txBox="1">
            <a:spLocks/>
          </p:cNvSpPr>
          <p:nvPr/>
        </p:nvSpPr>
        <p:spPr>
          <a:xfrm>
            <a:off x="3553954" y="7767651"/>
            <a:ext cx="2030528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6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7030A0"/>
                </a:solidFill>
                <a:latin typeface="Book Antiqua" panose="02040602050305030304" pitchFamily="18" charset="0"/>
                <a:ea typeface="Batang" panose="02030600000101010101" pitchFamily="18" charset="-127"/>
              </a:rPr>
              <a:t>¿</a:t>
            </a:r>
            <a:r>
              <a:rPr lang="es-ES" sz="1173" b="1" dirty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De que otra manera podría intervenir?</a:t>
            </a:r>
          </a:p>
        </p:txBody>
      </p:sp>
      <p:sp>
        <p:nvSpPr>
          <p:cNvPr id="34" name="Marcador de contenido 12">
            <a:extLst>
              <a:ext uri="{FF2B5EF4-FFF2-40B4-BE49-F238E27FC236}">
                <a16:creationId xmlns:a16="http://schemas.microsoft.com/office/drawing/2014/main" xmlns="" id="{15067128-332C-3D2F-229F-1B8D2A948F13}"/>
              </a:ext>
            </a:extLst>
          </p:cNvPr>
          <p:cNvSpPr txBox="1">
            <a:spLocks/>
          </p:cNvSpPr>
          <p:nvPr/>
        </p:nvSpPr>
        <p:spPr>
          <a:xfrm>
            <a:off x="3553954" y="8323981"/>
            <a:ext cx="1431347" cy="214875"/>
          </a:xfrm>
          <a:prstGeom prst="rect">
            <a:avLst/>
          </a:prstGeom>
        </p:spPr>
        <p:txBody>
          <a:bodyPr vert="horz" lIns="97536" tIns="48768" rIns="97536" bIns="48768" rtlCol="0">
            <a:normAutofit fontScale="6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173" b="1" dirty="0">
                <a:solidFill>
                  <a:srgbClr val="7030A0"/>
                </a:solidFill>
                <a:latin typeface="Century Gothic" pitchFamily="34" charset="0"/>
                <a:ea typeface="Batang" panose="02030600000101010101" pitchFamily="18" charset="-127"/>
              </a:rPr>
              <a:t>¿Qué necesito modificar?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BEF1B2C9-E26C-E8DD-B039-5249D6CAD9F8}"/>
              </a:ext>
            </a:extLst>
          </p:cNvPr>
          <p:cNvCxnSpPr>
            <a:cxnSpLocks/>
          </p:cNvCxnSpPr>
          <p:nvPr/>
        </p:nvCxnSpPr>
        <p:spPr>
          <a:xfrm>
            <a:off x="534675" y="4088380"/>
            <a:ext cx="5857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xmlns="" id="{EB5D7CB0-8A0D-95D8-848B-6ABEEE99DEA5}"/>
              </a:ext>
            </a:extLst>
          </p:cNvPr>
          <p:cNvCxnSpPr>
            <a:cxnSpLocks/>
          </p:cNvCxnSpPr>
          <p:nvPr/>
        </p:nvCxnSpPr>
        <p:spPr>
          <a:xfrm>
            <a:off x="534675" y="4252502"/>
            <a:ext cx="5857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361B0CC4-4FBF-8EC8-C3CB-338EE99E0EFB}"/>
              </a:ext>
            </a:extLst>
          </p:cNvPr>
          <p:cNvCxnSpPr>
            <a:cxnSpLocks/>
          </p:cNvCxnSpPr>
          <p:nvPr/>
        </p:nvCxnSpPr>
        <p:spPr>
          <a:xfrm>
            <a:off x="534675" y="4416626"/>
            <a:ext cx="5857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BE2A0044-97EC-58CE-E630-330560722EB4}"/>
              </a:ext>
            </a:extLst>
          </p:cNvPr>
          <p:cNvCxnSpPr>
            <a:cxnSpLocks/>
          </p:cNvCxnSpPr>
          <p:nvPr/>
        </p:nvCxnSpPr>
        <p:spPr>
          <a:xfrm>
            <a:off x="534675" y="4572000"/>
            <a:ext cx="5857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xmlns="" id="{16B641F3-1E31-AA6E-9F4D-2C103F42F53C}"/>
              </a:ext>
            </a:extLst>
          </p:cNvPr>
          <p:cNvCxnSpPr>
            <a:cxnSpLocks/>
          </p:cNvCxnSpPr>
          <p:nvPr/>
        </p:nvCxnSpPr>
        <p:spPr>
          <a:xfrm>
            <a:off x="534675" y="4712677"/>
            <a:ext cx="5857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utoShape 7" descr="https://i.pinimg.com/564x/eb/40/c5/eb40c5ed3bcd11c57f0acd461d7ecc0a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" name="AutoShape 9" descr="https://i.pinimg.com/564x/eb/40/c5/eb40c5ed3bcd11c57f0acd461d7ecc0a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1282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152</Words>
  <Application>Microsoft Office PowerPoint</Application>
  <PresentationFormat>Presentación en pantalla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Nombre de la Escuela «  «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JARDÍN DE NIÑOS  MOCTEZUMA</dc:title>
  <dc:creator>PC-FEL</dc:creator>
  <cp:lastModifiedBy>PC-FEL</cp:lastModifiedBy>
  <cp:revision>8</cp:revision>
  <dcterms:modified xsi:type="dcterms:W3CDTF">2024-09-20T15:36:09Z</dcterms:modified>
</cp:coreProperties>
</file>